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D84E60-F346-44EB-9D91-803FAE21A33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l-GR"/>
        </a:p>
      </dgm:t>
    </dgm:pt>
    <dgm:pt modelId="{6F03A294-C2D2-4F90-96A3-9DDC0CC0F3A6}">
      <dgm:prSet phldrT="[Κείμενο]" custT="1"/>
      <dgm:spPr/>
      <dgm:t>
        <a:bodyPr/>
        <a:lstStyle/>
        <a:p>
          <a:r>
            <a:rPr lang="el-GR" sz="2000" b="1" dirty="0" smtClean="0"/>
            <a:t>ΒΑΡΥΤΗΤΑ</a:t>
          </a:r>
          <a:endParaRPr lang="el-GR" sz="2000" b="1" dirty="0"/>
        </a:p>
      </dgm:t>
    </dgm:pt>
    <dgm:pt modelId="{301F378D-B2E2-4C37-ADD5-AEC2EAE968D3}" type="parTrans" cxnId="{7451C8AC-46AC-4339-A21A-DB329D01F130}">
      <dgm:prSet/>
      <dgm:spPr/>
      <dgm:t>
        <a:bodyPr/>
        <a:lstStyle/>
        <a:p>
          <a:endParaRPr lang="el-GR"/>
        </a:p>
      </dgm:t>
    </dgm:pt>
    <dgm:pt modelId="{046031B5-77B1-4926-BB50-2F6FCDD25CFD}" type="sibTrans" cxnId="{7451C8AC-46AC-4339-A21A-DB329D01F130}">
      <dgm:prSet/>
      <dgm:spPr/>
      <dgm:t>
        <a:bodyPr/>
        <a:lstStyle/>
        <a:p>
          <a:endParaRPr lang="el-GR"/>
        </a:p>
      </dgm:t>
    </dgm:pt>
    <dgm:pt modelId="{1E69D24F-A9CE-4320-8334-D8A06A8BB4C2}">
      <dgm:prSet phldrT="[Κείμενο]"/>
      <dgm:spPr/>
      <dgm:t>
        <a:bodyPr/>
        <a:lstStyle/>
        <a:p>
          <a:r>
            <a:rPr lang="el-GR" dirty="0" smtClean="0"/>
            <a:t>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endParaRPr lang="el-GR" dirty="0"/>
        </a:p>
      </dgm:t>
    </dgm:pt>
    <dgm:pt modelId="{138D0FC0-59D8-407D-BF9E-6F8A399C524F}" type="parTrans" cxnId="{EAB8707B-D459-4B0C-8A7C-B7485E7A0B53}">
      <dgm:prSet/>
      <dgm:spPr/>
      <dgm:t>
        <a:bodyPr/>
        <a:lstStyle/>
        <a:p>
          <a:endParaRPr lang="el-GR"/>
        </a:p>
      </dgm:t>
    </dgm:pt>
    <dgm:pt modelId="{59367E88-D6AC-4D34-912F-C75D5BCFB901}" type="sibTrans" cxnId="{EAB8707B-D459-4B0C-8A7C-B7485E7A0B53}">
      <dgm:prSet/>
      <dgm:spPr/>
      <dgm:t>
        <a:bodyPr/>
        <a:lstStyle/>
        <a:p>
          <a:endParaRPr lang="el-GR"/>
        </a:p>
      </dgm:t>
    </dgm:pt>
    <dgm:pt modelId="{F4E6614D-EC2E-4917-94F4-36FA57A913B2}">
      <dgm:prSet phldrT="[Κείμενο]"/>
      <dgm:spPr/>
      <dgm:t>
        <a:bodyPr/>
        <a:lstStyle/>
        <a:p>
          <a:r>
            <a:rPr lang="el-GR" dirty="0" smtClean="0"/>
            <a:t> η διαφορά στο ύψος μπορεί να χρησιμεύσει σαν πίεση σε ένα υγρό όταν μιλάμε για ένα υδραγωγείο ή για έναν ιατρικό ορό. </a:t>
          </a:r>
          <a:endParaRPr lang="el-GR" dirty="0"/>
        </a:p>
      </dgm:t>
    </dgm:pt>
    <dgm:pt modelId="{26823740-9632-4419-B705-78D362B70F50}" type="parTrans" cxnId="{28301A22-90DE-4FB6-A727-7D8C64889714}">
      <dgm:prSet/>
      <dgm:spPr/>
      <dgm:t>
        <a:bodyPr/>
        <a:lstStyle/>
        <a:p>
          <a:endParaRPr lang="el-GR"/>
        </a:p>
      </dgm:t>
    </dgm:pt>
    <dgm:pt modelId="{7DA4318F-0121-434A-8F0F-BF9B8136DD05}" type="sibTrans" cxnId="{28301A22-90DE-4FB6-A727-7D8C64889714}">
      <dgm:prSet/>
      <dgm:spPr/>
      <dgm:t>
        <a:bodyPr/>
        <a:lstStyle/>
        <a:p>
          <a:endParaRPr lang="el-GR"/>
        </a:p>
      </dgm:t>
    </dgm:pt>
    <dgm:pt modelId="{62FD9310-1777-42FA-94BC-972E2C0CCAD6}">
      <dgm:prSet phldrT="[Κείμενο]"/>
      <dgm:spPr/>
      <dgm:t>
        <a:bodyPr/>
        <a:lstStyle/>
        <a:p>
          <a:r>
            <a:rPr lang="el-GR" dirty="0" smtClean="0"/>
            <a:t>Η σωστή λειτουργία ενός μεγάλου αριθμού μηχανών, συσκευών και συστημάτων εξαρτάται με κάποιο τρόπο από τη βαρύτητα.</a:t>
          </a:r>
          <a:endParaRPr lang="el-GR" dirty="0"/>
        </a:p>
      </dgm:t>
    </dgm:pt>
    <dgm:pt modelId="{A05DFF6E-A132-44BC-B751-C96FE89C9C11}" type="parTrans" cxnId="{F25FF800-9A7E-4B2E-95C6-2CCD8181F548}">
      <dgm:prSet/>
      <dgm:spPr/>
      <dgm:t>
        <a:bodyPr/>
        <a:lstStyle/>
        <a:p>
          <a:endParaRPr lang="el-GR"/>
        </a:p>
      </dgm:t>
    </dgm:pt>
    <dgm:pt modelId="{830335C0-10C5-4A2D-8DC7-C68997B52CAB}" type="sibTrans" cxnId="{F25FF800-9A7E-4B2E-95C6-2CCD8181F548}">
      <dgm:prSet/>
      <dgm:spPr/>
      <dgm:t>
        <a:bodyPr/>
        <a:lstStyle/>
        <a:p>
          <a:endParaRPr lang="el-GR"/>
        </a:p>
      </dgm:t>
    </dgm:pt>
    <dgm:pt modelId="{2D582C39-207F-43C8-84D2-20751AFBBAB4}" type="pres">
      <dgm:prSet presAssocID="{11D84E60-F346-44EB-9D91-803FAE21A33F}" presName="hierChild1" presStyleCnt="0">
        <dgm:presLayoutVars>
          <dgm:orgChart val="1"/>
          <dgm:chPref val="1"/>
          <dgm:dir/>
          <dgm:animOne val="branch"/>
          <dgm:animLvl val="lvl"/>
          <dgm:resizeHandles/>
        </dgm:presLayoutVars>
      </dgm:prSet>
      <dgm:spPr/>
    </dgm:pt>
    <dgm:pt modelId="{9ED94DCF-5BD6-4B29-AE34-231B55B90789}" type="pres">
      <dgm:prSet presAssocID="{6F03A294-C2D2-4F90-96A3-9DDC0CC0F3A6}" presName="hierRoot1" presStyleCnt="0">
        <dgm:presLayoutVars>
          <dgm:hierBranch val="init"/>
        </dgm:presLayoutVars>
      </dgm:prSet>
      <dgm:spPr/>
    </dgm:pt>
    <dgm:pt modelId="{454D1BC2-C2DC-4F4D-B16D-35EB271040DE}" type="pres">
      <dgm:prSet presAssocID="{6F03A294-C2D2-4F90-96A3-9DDC0CC0F3A6}" presName="rootComposite1" presStyleCnt="0"/>
      <dgm:spPr/>
    </dgm:pt>
    <dgm:pt modelId="{1E0BDDA8-75AB-47F4-92B6-3C67AFB1B2D1}" type="pres">
      <dgm:prSet presAssocID="{6F03A294-C2D2-4F90-96A3-9DDC0CC0F3A6}" presName="rootText1" presStyleLbl="node0" presStyleIdx="0" presStyleCnt="1">
        <dgm:presLayoutVars>
          <dgm:chPref val="3"/>
        </dgm:presLayoutVars>
      </dgm:prSet>
      <dgm:spPr/>
      <dgm:t>
        <a:bodyPr/>
        <a:lstStyle/>
        <a:p>
          <a:endParaRPr lang="el-GR"/>
        </a:p>
      </dgm:t>
    </dgm:pt>
    <dgm:pt modelId="{19CA419B-47D4-4D26-B2B3-54D96855B244}" type="pres">
      <dgm:prSet presAssocID="{6F03A294-C2D2-4F90-96A3-9DDC0CC0F3A6}" presName="rootConnector1" presStyleLbl="node1" presStyleIdx="0" presStyleCnt="0"/>
      <dgm:spPr/>
    </dgm:pt>
    <dgm:pt modelId="{C81CE36F-880E-4B28-B61D-02B386F9D551}" type="pres">
      <dgm:prSet presAssocID="{6F03A294-C2D2-4F90-96A3-9DDC0CC0F3A6}" presName="hierChild2" presStyleCnt="0"/>
      <dgm:spPr/>
    </dgm:pt>
    <dgm:pt modelId="{4761E351-93A4-4B93-8EC5-695E388CE2B5}" type="pres">
      <dgm:prSet presAssocID="{138D0FC0-59D8-407D-BF9E-6F8A399C524F}" presName="Name37" presStyleLbl="parChTrans1D2" presStyleIdx="0" presStyleCnt="3"/>
      <dgm:spPr/>
    </dgm:pt>
    <dgm:pt modelId="{2565E13B-0F4E-464F-9CDD-6E5636E7F8DE}" type="pres">
      <dgm:prSet presAssocID="{1E69D24F-A9CE-4320-8334-D8A06A8BB4C2}" presName="hierRoot2" presStyleCnt="0">
        <dgm:presLayoutVars>
          <dgm:hierBranch val="init"/>
        </dgm:presLayoutVars>
      </dgm:prSet>
      <dgm:spPr/>
    </dgm:pt>
    <dgm:pt modelId="{1F252852-86B1-4FC9-8627-1B7CDDFBBE91}" type="pres">
      <dgm:prSet presAssocID="{1E69D24F-A9CE-4320-8334-D8A06A8BB4C2}" presName="rootComposite" presStyleCnt="0"/>
      <dgm:spPr/>
    </dgm:pt>
    <dgm:pt modelId="{ED8F575C-9E2F-45A4-9FB0-FB614C758953}" type="pres">
      <dgm:prSet presAssocID="{1E69D24F-A9CE-4320-8334-D8A06A8BB4C2}" presName="rootText" presStyleLbl="node2" presStyleIdx="0" presStyleCnt="3" custScaleY="121017">
        <dgm:presLayoutVars>
          <dgm:chPref val="3"/>
        </dgm:presLayoutVars>
      </dgm:prSet>
      <dgm:spPr/>
      <dgm:t>
        <a:bodyPr/>
        <a:lstStyle/>
        <a:p>
          <a:endParaRPr lang="el-GR"/>
        </a:p>
      </dgm:t>
    </dgm:pt>
    <dgm:pt modelId="{12082CCA-604B-4D07-984D-23D8C3454E5B}" type="pres">
      <dgm:prSet presAssocID="{1E69D24F-A9CE-4320-8334-D8A06A8BB4C2}" presName="rootConnector" presStyleLbl="node2" presStyleIdx="0" presStyleCnt="3"/>
      <dgm:spPr/>
    </dgm:pt>
    <dgm:pt modelId="{AE582182-1873-43EA-AC3A-526B12483E29}" type="pres">
      <dgm:prSet presAssocID="{1E69D24F-A9CE-4320-8334-D8A06A8BB4C2}" presName="hierChild4" presStyleCnt="0"/>
      <dgm:spPr/>
    </dgm:pt>
    <dgm:pt modelId="{36E5933F-7221-40C2-B270-B3731BDF7AF8}" type="pres">
      <dgm:prSet presAssocID="{1E69D24F-A9CE-4320-8334-D8A06A8BB4C2}" presName="hierChild5" presStyleCnt="0"/>
      <dgm:spPr/>
    </dgm:pt>
    <dgm:pt modelId="{DA3B992C-09DD-4668-811F-4B8D53D0BCEA}" type="pres">
      <dgm:prSet presAssocID="{26823740-9632-4419-B705-78D362B70F50}" presName="Name37" presStyleLbl="parChTrans1D2" presStyleIdx="1" presStyleCnt="3"/>
      <dgm:spPr/>
    </dgm:pt>
    <dgm:pt modelId="{688D1A50-FCF1-49D8-865D-F8E7EAF550BA}" type="pres">
      <dgm:prSet presAssocID="{F4E6614D-EC2E-4917-94F4-36FA57A913B2}" presName="hierRoot2" presStyleCnt="0">
        <dgm:presLayoutVars>
          <dgm:hierBranch val="init"/>
        </dgm:presLayoutVars>
      </dgm:prSet>
      <dgm:spPr/>
    </dgm:pt>
    <dgm:pt modelId="{5D16857A-F59E-4FDC-BE81-7C54402064F9}" type="pres">
      <dgm:prSet presAssocID="{F4E6614D-EC2E-4917-94F4-36FA57A913B2}" presName="rootComposite" presStyleCnt="0"/>
      <dgm:spPr/>
    </dgm:pt>
    <dgm:pt modelId="{B423F02C-3BE8-4FEB-A540-17CAD16A74DB}" type="pres">
      <dgm:prSet presAssocID="{F4E6614D-EC2E-4917-94F4-36FA57A913B2}" presName="rootText" presStyleLbl="node2" presStyleIdx="1" presStyleCnt="3" custScaleY="121017">
        <dgm:presLayoutVars>
          <dgm:chPref val="3"/>
        </dgm:presLayoutVars>
      </dgm:prSet>
      <dgm:spPr/>
      <dgm:t>
        <a:bodyPr/>
        <a:lstStyle/>
        <a:p>
          <a:endParaRPr lang="el-GR"/>
        </a:p>
      </dgm:t>
    </dgm:pt>
    <dgm:pt modelId="{834489D5-58FB-4A54-9BA5-50069CD150EF}" type="pres">
      <dgm:prSet presAssocID="{F4E6614D-EC2E-4917-94F4-36FA57A913B2}" presName="rootConnector" presStyleLbl="node2" presStyleIdx="1" presStyleCnt="3"/>
      <dgm:spPr/>
    </dgm:pt>
    <dgm:pt modelId="{BED7D428-E8B5-4668-B08B-7D8FD3CBD865}" type="pres">
      <dgm:prSet presAssocID="{F4E6614D-EC2E-4917-94F4-36FA57A913B2}" presName="hierChild4" presStyleCnt="0"/>
      <dgm:spPr/>
    </dgm:pt>
    <dgm:pt modelId="{F547AC9B-4B5B-4BEC-8010-2C29E483040A}" type="pres">
      <dgm:prSet presAssocID="{F4E6614D-EC2E-4917-94F4-36FA57A913B2}" presName="hierChild5" presStyleCnt="0"/>
      <dgm:spPr/>
    </dgm:pt>
    <dgm:pt modelId="{D3B546BC-30B1-4FFD-8C3B-6B11624DBB0A}" type="pres">
      <dgm:prSet presAssocID="{A05DFF6E-A132-44BC-B751-C96FE89C9C11}" presName="Name37" presStyleLbl="parChTrans1D2" presStyleIdx="2" presStyleCnt="3"/>
      <dgm:spPr/>
    </dgm:pt>
    <dgm:pt modelId="{D4BBB763-35C6-4134-96FE-F294AE76CCE7}" type="pres">
      <dgm:prSet presAssocID="{62FD9310-1777-42FA-94BC-972E2C0CCAD6}" presName="hierRoot2" presStyleCnt="0">
        <dgm:presLayoutVars>
          <dgm:hierBranch val="init"/>
        </dgm:presLayoutVars>
      </dgm:prSet>
      <dgm:spPr/>
    </dgm:pt>
    <dgm:pt modelId="{49FCD814-94DE-4794-AC09-F8BDED4C7098}" type="pres">
      <dgm:prSet presAssocID="{62FD9310-1777-42FA-94BC-972E2C0CCAD6}" presName="rootComposite" presStyleCnt="0"/>
      <dgm:spPr/>
    </dgm:pt>
    <dgm:pt modelId="{600AC73F-A744-497C-B82C-1614086C5E97}" type="pres">
      <dgm:prSet presAssocID="{62FD9310-1777-42FA-94BC-972E2C0CCAD6}" presName="rootText" presStyleLbl="node2" presStyleIdx="2" presStyleCnt="3" custScaleY="121017">
        <dgm:presLayoutVars>
          <dgm:chPref val="3"/>
        </dgm:presLayoutVars>
      </dgm:prSet>
      <dgm:spPr/>
      <dgm:t>
        <a:bodyPr/>
        <a:lstStyle/>
        <a:p>
          <a:endParaRPr lang="el-GR"/>
        </a:p>
      </dgm:t>
    </dgm:pt>
    <dgm:pt modelId="{7019AF8C-28BD-48E1-855D-2A8AAD2FEDAC}" type="pres">
      <dgm:prSet presAssocID="{62FD9310-1777-42FA-94BC-972E2C0CCAD6}" presName="rootConnector" presStyleLbl="node2" presStyleIdx="2" presStyleCnt="3"/>
      <dgm:spPr/>
    </dgm:pt>
    <dgm:pt modelId="{BBA2D6EC-88E2-44C0-A5A5-BC1EEF0B2E68}" type="pres">
      <dgm:prSet presAssocID="{62FD9310-1777-42FA-94BC-972E2C0CCAD6}" presName="hierChild4" presStyleCnt="0"/>
      <dgm:spPr/>
    </dgm:pt>
    <dgm:pt modelId="{03B83A1F-4432-40B1-9AC4-583987329BA3}" type="pres">
      <dgm:prSet presAssocID="{62FD9310-1777-42FA-94BC-972E2C0CCAD6}" presName="hierChild5" presStyleCnt="0"/>
      <dgm:spPr/>
    </dgm:pt>
    <dgm:pt modelId="{1E6A957D-1E02-4E26-B375-181521D0C834}" type="pres">
      <dgm:prSet presAssocID="{6F03A294-C2D2-4F90-96A3-9DDC0CC0F3A6}" presName="hierChild3" presStyleCnt="0"/>
      <dgm:spPr/>
    </dgm:pt>
  </dgm:ptLst>
  <dgm:cxnLst>
    <dgm:cxn modelId="{0DB9FDEE-C413-4D0E-871B-0FDBC93E5278}" type="presOf" srcId="{6F03A294-C2D2-4F90-96A3-9DDC0CC0F3A6}" destId="{1E0BDDA8-75AB-47F4-92B6-3C67AFB1B2D1}" srcOrd="0" destOrd="0" presId="urn:microsoft.com/office/officeart/2005/8/layout/orgChart1"/>
    <dgm:cxn modelId="{65D50BCF-D164-4BBC-B5E6-C493F2672ED3}" type="presOf" srcId="{1E69D24F-A9CE-4320-8334-D8A06A8BB4C2}" destId="{ED8F575C-9E2F-45A4-9FB0-FB614C758953}" srcOrd="0" destOrd="0" presId="urn:microsoft.com/office/officeart/2005/8/layout/orgChart1"/>
    <dgm:cxn modelId="{581B27FC-0EA6-4A36-A705-99D5123BDB7E}" type="presOf" srcId="{6F03A294-C2D2-4F90-96A3-9DDC0CC0F3A6}" destId="{19CA419B-47D4-4D26-B2B3-54D96855B244}" srcOrd="1" destOrd="0" presId="urn:microsoft.com/office/officeart/2005/8/layout/orgChart1"/>
    <dgm:cxn modelId="{50AC831F-AE24-466E-82CD-6FA766184E83}" type="presOf" srcId="{A05DFF6E-A132-44BC-B751-C96FE89C9C11}" destId="{D3B546BC-30B1-4FFD-8C3B-6B11624DBB0A}" srcOrd="0" destOrd="0" presId="urn:microsoft.com/office/officeart/2005/8/layout/orgChart1"/>
    <dgm:cxn modelId="{6E5F0E4B-2D71-413D-8A16-B54DD7CF2F40}" type="presOf" srcId="{1E69D24F-A9CE-4320-8334-D8A06A8BB4C2}" destId="{12082CCA-604B-4D07-984D-23D8C3454E5B}" srcOrd="1" destOrd="0" presId="urn:microsoft.com/office/officeart/2005/8/layout/orgChart1"/>
    <dgm:cxn modelId="{C875630E-D24F-424C-8562-D5D38EEBEEE3}" type="presOf" srcId="{26823740-9632-4419-B705-78D362B70F50}" destId="{DA3B992C-09DD-4668-811F-4B8D53D0BCEA}" srcOrd="0" destOrd="0" presId="urn:microsoft.com/office/officeart/2005/8/layout/orgChart1"/>
    <dgm:cxn modelId="{EAB8707B-D459-4B0C-8A7C-B7485E7A0B53}" srcId="{6F03A294-C2D2-4F90-96A3-9DDC0CC0F3A6}" destId="{1E69D24F-A9CE-4320-8334-D8A06A8BB4C2}" srcOrd="0" destOrd="0" parTransId="{138D0FC0-59D8-407D-BF9E-6F8A399C524F}" sibTransId="{59367E88-D6AC-4D34-912F-C75D5BCFB901}"/>
    <dgm:cxn modelId="{9E2C0A6C-6EA6-49FF-AB85-A36B4A4DF6C0}" type="presOf" srcId="{62FD9310-1777-42FA-94BC-972E2C0CCAD6}" destId="{7019AF8C-28BD-48E1-855D-2A8AAD2FEDAC}" srcOrd="1" destOrd="0" presId="urn:microsoft.com/office/officeart/2005/8/layout/orgChart1"/>
    <dgm:cxn modelId="{6A1D6528-14C1-46F4-AE1F-49BD22DB44F5}" type="presOf" srcId="{F4E6614D-EC2E-4917-94F4-36FA57A913B2}" destId="{B423F02C-3BE8-4FEB-A540-17CAD16A74DB}" srcOrd="0" destOrd="0" presId="urn:microsoft.com/office/officeart/2005/8/layout/orgChart1"/>
    <dgm:cxn modelId="{7FB351E2-55F4-4AAB-8FAC-529F25B42690}" type="presOf" srcId="{138D0FC0-59D8-407D-BF9E-6F8A399C524F}" destId="{4761E351-93A4-4B93-8EC5-695E388CE2B5}" srcOrd="0" destOrd="0" presId="urn:microsoft.com/office/officeart/2005/8/layout/orgChart1"/>
    <dgm:cxn modelId="{57FA21D8-58B4-4BA9-A09D-58172023B785}" type="presOf" srcId="{62FD9310-1777-42FA-94BC-972E2C0CCAD6}" destId="{600AC73F-A744-497C-B82C-1614086C5E97}" srcOrd="0" destOrd="0" presId="urn:microsoft.com/office/officeart/2005/8/layout/orgChart1"/>
    <dgm:cxn modelId="{26D504E3-B975-4BB0-AAA6-CEA99E08FBCB}" type="presOf" srcId="{11D84E60-F346-44EB-9D91-803FAE21A33F}" destId="{2D582C39-207F-43C8-84D2-20751AFBBAB4}" srcOrd="0" destOrd="0" presId="urn:microsoft.com/office/officeart/2005/8/layout/orgChart1"/>
    <dgm:cxn modelId="{3272EB33-777A-486D-929E-880D571A98FD}" type="presOf" srcId="{F4E6614D-EC2E-4917-94F4-36FA57A913B2}" destId="{834489D5-58FB-4A54-9BA5-50069CD150EF}" srcOrd="1" destOrd="0" presId="urn:microsoft.com/office/officeart/2005/8/layout/orgChart1"/>
    <dgm:cxn modelId="{7451C8AC-46AC-4339-A21A-DB329D01F130}" srcId="{11D84E60-F346-44EB-9D91-803FAE21A33F}" destId="{6F03A294-C2D2-4F90-96A3-9DDC0CC0F3A6}" srcOrd="0" destOrd="0" parTransId="{301F378D-B2E2-4C37-ADD5-AEC2EAE968D3}" sibTransId="{046031B5-77B1-4926-BB50-2F6FCDD25CFD}"/>
    <dgm:cxn modelId="{F25FF800-9A7E-4B2E-95C6-2CCD8181F548}" srcId="{6F03A294-C2D2-4F90-96A3-9DDC0CC0F3A6}" destId="{62FD9310-1777-42FA-94BC-972E2C0CCAD6}" srcOrd="2" destOrd="0" parTransId="{A05DFF6E-A132-44BC-B751-C96FE89C9C11}" sibTransId="{830335C0-10C5-4A2D-8DC7-C68997B52CAB}"/>
    <dgm:cxn modelId="{28301A22-90DE-4FB6-A727-7D8C64889714}" srcId="{6F03A294-C2D2-4F90-96A3-9DDC0CC0F3A6}" destId="{F4E6614D-EC2E-4917-94F4-36FA57A913B2}" srcOrd="1" destOrd="0" parTransId="{26823740-9632-4419-B705-78D362B70F50}" sibTransId="{7DA4318F-0121-434A-8F0F-BF9B8136DD05}"/>
    <dgm:cxn modelId="{A6A75F72-EDD9-4EE8-AD07-4C2A2749423D}" type="presParOf" srcId="{2D582C39-207F-43C8-84D2-20751AFBBAB4}" destId="{9ED94DCF-5BD6-4B29-AE34-231B55B90789}" srcOrd="0" destOrd="0" presId="urn:microsoft.com/office/officeart/2005/8/layout/orgChart1"/>
    <dgm:cxn modelId="{970BCCED-2C2B-41A9-99B6-8CFE3EB1E943}" type="presParOf" srcId="{9ED94DCF-5BD6-4B29-AE34-231B55B90789}" destId="{454D1BC2-C2DC-4F4D-B16D-35EB271040DE}" srcOrd="0" destOrd="0" presId="urn:microsoft.com/office/officeart/2005/8/layout/orgChart1"/>
    <dgm:cxn modelId="{B729DECF-6C5B-4B93-A322-16871C64E25E}" type="presParOf" srcId="{454D1BC2-C2DC-4F4D-B16D-35EB271040DE}" destId="{1E0BDDA8-75AB-47F4-92B6-3C67AFB1B2D1}" srcOrd="0" destOrd="0" presId="urn:microsoft.com/office/officeart/2005/8/layout/orgChart1"/>
    <dgm:cxn modelId="{89AF4B96-C765-4127-BF9B-C4C00B70F6ED}" type="presParOf" srcId="{454D1BC2-C2DC-4F4D-B16D-35EB271040DE}" destId="{19CA419B-47D4-4D26-B2B3-54D96855B244}" srcOrd="1" destOrd="0" presId="urn:microsoft.com/office/officeart/2005/8/layout/orgChart1"/>
    <dgm:cxn modelId="{B66BC53D-287B-4377-91AA-BC3B02077FF9}" type="presParOf" srcId="{9ED94DCF-5BD6-4B29-AE34-231B55B90789}" destId="{C81CE36F-880E-4B28-B61D-02B386F9D551}" srcOrd="1" destOrd="0" presId="urn:microsoft.com/office/officeart/2005/8/layout/orgChart1"/>
    <dgm:cxn modelId="{3C304398-6699-4A45-9DD8-26C7A3B4B472}" type="presParOf" srcId="{C81CE36F-880E-4B28-B61D-02B386F9D551}" destId="{4761E351-93A4-4B93-8EC5-695E388CE2B5}" srcOrd="0" destOrd="0" presId="urn:microsoft.com/office/officeart/2005/8/layout/orgChart1"/>
    <dgm:cxn modelId="{EEB8DC71-7536-406F-829C-3FF872BA2A1C}" type="presParOf" srcId="{C81CE36F-880E-4B28-B61D-02B386F9D551}" destId="{2565E13B-0F4E-464F-9CDD-6E5636E7F8DE}" srcOrd="1" destOrd="0" presId="urn:microsoft.com/office/officeart/2005/8/layout/orgChart1"/>
    <dgm:cxn modelId="{DF0CFAC7-3BE1-4397-8573-89698DE6624A}" type="presParOf" srcId="{2565E13B-0F4E-464F-9CDD-6E5636E7F8DE}" destId="{1F252852-86B1-4FC9-8627-1B7CDDFBBE91}" srcOrd="0" destOrd="0" presId="urn:microsoft.com/office/officeart/2005/8/layout/orgChart1"/>
    <dgm:cxn modelId="{1303FF64-9875-4F4A-B4F4-FC7BAF2C2F12}" type="presParOf" srcId="{1F252852-86B1-4FC9-8627-1B7CDDFBBE91}" destId="{ED8F575C-9E2F-45A4-9FB0-FB614C758953}" srcOrd="0" destOrd="0" presId="urn:microsoft.com/office/officeart/2005/8/layout/orgChart1"/>
    <dgm:cxn modelId="{7C09B016-B442-4BDC-924A-6A3FFDDBCA94}" type="presParOf" srcId="{1F252852-86B1-4FC9-8627-1B7CDDFBBE91}" destId="{12082CCA-604B-4D07-984D-23D8C3454E5B}" srcOrd="1" destOrd="0" presId="urn:microsoft.com/office/officeart/2005/8/layout/orgChart1"/>
    <dgm:cxn modelId="{836AD2FB-4ACA-40E7-ADCE-33BA5FB02C4C}" type="presParOf" srcId="{2565E13B-0F4E-464F-9CDD-6E5636E7F8DE}" destId="{AE582182-1873-43EA-AC3A-526B12483E29}" srcOrd="1" destOrd="0" presId="urn:microsoft.com/office/officeart/2005/8/layout/orgChart1"/>
    <dgm:cxn modelId="{DBD9F71A-49C4-425F-87E4-D87362AD93CF}" type="presParOf" srcId="{2565E13B-0F4E-464F-9CDD-6E5636E7F8DE}" destId="{36E5933F-7221-40C2-B270-B3731BDF7AF8}" srcOrd="2" destOrd="0" presId="urn:microsoft.com/office/officeart/2005/8/layout/orgChart1"/>
    <dgm:cxn modelId="{8441CE4A-1259-46AF-8743-1FED86AC25B0}" type="presParOf" srcId="{C81CE36F-880E-4B28-B61D-02B386F9D551}" destId="{DA3B992C-09DD-4668-811F-4B8D53D0BCEA}" srcOrd="2" destOrd="0" presId="urn:microsoft.com/office/officeart/2005/8/layout/orgChart1"/>
    <dgm:cxn modelId="{5A23B9C0-E18F-44C3-992A-FEEA0B1D84E6}" type="presParOf" srcId="{C81CE36F-880E-4B28-B61D-02B386F9D551}" destId="{688D1A50-FCF1-49D8-865D-F8E7EAF550BA}" srcOrd="3" destOrd="0" presId="urn:microsoft.com/office/officeart/2005/8/layout/orgChart1"/>
    <dgm:cxn modelId="{2DC67285-DF5A-42E6-A97C-68E88ECEDCAE}" type="presParOf" srcId="{688D1A50-FCF1-49D8-865D-F8E7EAF550BA}" destId="{5D16857A-F59E-4FDC-BE81-7C54402064F9}" srcOrd="0" destOrd="0" presId="urn:microsoft.com/office/officeart/2005/8/layout/orgChart1"/>
    <dgm:cxn modelId="{D43D82E6-947E-498B-8BC4-E27A4D6616FA}" type="presParOf" srcId="{5D16857A-F59E-4FDC-BE81-7C54402064F9}" destId="{B423F02C-3BE8-4FEB-A540-17CAD16A74DB}" srcOrd="0" destOrd="0" presId="urn:microsoft.com/office/officeart/2005/8/layout/orgChart1"/>
    <dgm:cxn modelId="{DE59F3E4-4191-4D5A-A7F1-CD619BC17C76}" type="presParOf" srcId="{5D16857A-F59E-4FDC-BE81-7C54402064F9}" destId="{834489D5-58FB-4A54-9BA5-50069CD150EF}" srcOrd="1" destOrd="0" presId="urn:microsoft.com/office/officeart/2005/8/layout/orgChart1"/>
    <dgm:cxn modelId="{9FA1AC3B-17EC-4DF0-AB3F-DC04EB8F3734}" type="presParOf" srcId="{688D1A50-FCF1-49D8-865D-F8E7EAF550BA}" destId="{BED7D428-E8B5-4668-B08B-7D8FD3CBD865}" srcOrd="1" destOrd="0" presId="urn:microsoft.com/office/officeart/2005/8/layout/orgChart1"/>
    <dgm:cxn modelId="{93FBD7C1-DE9F-40EF-B405-2D9141D03EA4}" type="presParOf" srcId="{688D1A50-FCF1-49D8-865D-F8E7EAF550BA}" destId="{F547AC9B-4B5B-4BEC-8010-2C29E483040A}" srcOrd="2" destOrd="0" presId="urn:microsoft.com/office/officeart/2005/8/layout/orgChart1"/>
    <dgm:cxn modelId="{41117ECC-9803-44EB-9C1E-9C76137E267E}" type="presParOf" srcId="{C81CE36F-880E-4B28-B61D-02B386F9D551}" destId="{D3B546BC-30B1-4FFD-8C3B-6B11624DBB0A}" srcOrd="4" destOrd="0" presId="urn:microsoft.com/office/officeart/2005/8/layout/orgChart1"/>
    <dgm:cxn modelId="{1478537A-BB47-4830-90AA-38CB0678B744}" type="presParOf" srcId="{C81CE36F-880E-4B28-B61D-02B386F9D551}" destId="{D4BBB763-35C6-4134-96FE-F294AE76CCE7}" srcOrd="5" destOrd="0" presId="urn:microsoft.com/office/officeart/2005/8/layout/orgChart1"/>
    <dgm:cxn modelId="{9A9E7B0F-BBF3-437F-AD1D-72EAD5A9F941}" type="presParOf" srcId="{D4BBB763-35C6-4134-96FE-F294AE76CCE7}" destId="{49FCD814-94DE-4794-AC09-F8BDED4C7098}" srcOrd="0" destOrd="0" presId="urn:microsoft.com/office/officeart/2005/8/layout/orgChart1"/>
    <dgm:cxn modelId="{7F474947-4426-4755-B58C-4BC40CEBEF5B}" type="presParOf" srcId="{49FCD814-94DE-4794-AC09-F8BDED4C7098}" destId="{600AC73F-A744-497C-B82C-1614086C5E97}" srcOrd="0" destOrd="0" presId="urn:microsoft.com/office/officeart/2005/8/layout/orgChart1"/>
    <dgm:cxn modelId="{D2179EAB-77DF-40F6-9F84-8C42C269BF08}" type="presParOf" srcId="{49FCD814-94DE-4794-AC09-F8BDED4C7098}" destId="{7019AF8C-28BD-48E1-855D-2A8AAD2FEDAC}" srcOrd="1" destOrd="0" presId="urn:microsoft.com/office/officeart/2005/8/layout/orgChart1"/>
    <dgm:cxn modelId="{49B21C68-A022-49AB-BE46-C8940EFFD4C2}" type="presParOf" srcId="{D4BBB763-35C6-4134-96FE-F294AE76CCE7}" destId="{BBA2D6EC-88E2-44C0-A5A5-BC1EEF0B2E68}" srcOrd="1" destOrd="0" presId="urn:microsoft.com/office/officeart/2005/8/layout/orgChart1"/>
    <dgm:cxn modelId="{D345E24D-AA3E-40BE-A438-63A4D726816C}" type="presParOf" srcId="{D4BBB763-35C6-4134-96FE-F294AE76CCE7}" destId="{03B83A1F-4432-40B1-9AC4-583987329BA3}" srcOrd="2" destOrd="0" presId="urn:microsoft.com/office/officeart/2005/8/layout/orgChart1"/>
    <dgm:cxn modelId="{9D7B5C43-AD7F-4026-BE5F-29CF0A1DF474}" type="presParOf" srcId="{9ED94DCF-5BD6-4B29-AE34-231B55B90789}" destId="{1E6A957D-1E02-4E26-B375-181521D0C83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B546BC-30B1-4FFD-8C3B-6B11624DBB0A}">
      <dsp:nvSpPr>
        <dsp:cNvPr id="0" name=""/>
        <dsp:cNvSpPr/>
      </dsp:nvSpPr>
      <dsp:spPr>
        <a:xfrm>
          <a:off x="4114799" y="1883935"/>
          <a:ext cx="2911251" cy="505258"/>
        </a:xfrm>
        <a:custGeom>
          <a:avLst/>
          <a:gdLst/>
          <a:ahLst/>
          <a:cxnLst/>
          <a:rect l="0" t="0" r="0" b="0"/>
          <a:pathLst>
            <a:path>
              <a:moveTo>
                <a:pt x="0" y="0"/>
              </a:moveTo>
              <a:lnTo>
                <a:pt x="0" y="252629"/>
              </a:lnTo>
              <a:lnTo>
                <a:pt x="2911251" y="252629"/>
              </a:lnTo>
              <a:lnTo>
                <a:pt x="2911251"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3B992C-09DD-4668-811F-4B8D53D0BCEA}">
      <dsp:nvSpPr>
        <dsp:cNvPr id="0" name=""/>
        <dsp:cNvSpPr/>
      </dsp:nvSpPr>
      <dsp:spPr>
        <a:xfrm>
          <a:off x="4069079" y="1883935"/>
          <a:ext cx="91440" cy="505258"/>
        </a:xfrm>
        <a:custGeom>
          <a:avLst/>
          <a:gdLst/>
          <a:ahLst/>
          <a:cxnLst/>
          <a:rect l="0" t="0" r="0" b="0"/>
          <a:pathLst>
            <a:path>
              <a:moveTo>
                <a:pt x="45720" y="0"/>
              </a:moveTo>
              <a:lnTo>
                <a:pt x="45720"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61E351-93A4-4B93-8EC5-695E388CE2B5}">
      <dsp:nvSpPr>
        <dsp:cNvPr id="0" name=""/>
        <dsp:cNvSpPr/>
      </dsp:nvSpPr>
      <dsp:spPr>
        <a:xfrm>
          <a:off x="1203548" y="1883935"/>
          <a:ext cx="2911251" cy="505258"/>
        </a:xfrm>
        <a:custGeom>
          <a:avLst/>
          <a:gdLst/>
          <a:ahLst/>
          <a:cxnLst/>
          <a:rect l="0" t="0" r="0" b="0"/>
          <a:pathLst>
            <a:path>
              <a:moveTo>
                <a:pt x="2911251" y="0"/>
              </a:moveTo>
              <a:lnTo>
                <a:pt x="2911251" y="252629"/>
              </a:lnTo>
              <a:lnTo>
                <a:pt x="0" y="252629"/>
              </a:lnTo>
              <a:lnTo>
                <a:pt x="0"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0BDDA8-75AB-47F4-92B6-3C67AFB1B2D1}">
      <dsp:nvSpPr>
        <dsp:cNvPr id="0" name=""/>
        <dsp:cNvSpPr/>
      </dsp:nvSpPr>
      <dsp:spPr>
        <a:xfrm>
          <a:off x="2911803" y="680939"/>
          <a:ext cx="2405992" cy="12029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l-GR" sz="2000" b="1" kern="1200" dirty="0" smtClean="0"/>
            <a:t>ΒΑΡΥΤΗΤΑ</a:t>
          </a:r>
          <a:endParaRPr lang="el-GR" sz="2000" b="1" kern="1200" dirty="0"/>
        </a:p>
      </dsp:txBody>
      <dsp:txXfrm>
        <a:off x="2911803" y="680939"/>
        <a:ext cx="2405992" cy="1202996"/>
      </dsp:txXfrm>
    </dsp:sp>
    <dsp:sp modelId="{ED8F575C-9E2F-45A4-9FB0-FB614C758953}">
      <dsp:nvSpPr>
        <dsp:cNvPr id="0" name=""/>
        <dsp:cNvSpPr/>
      </dsp:nvSpPr>
      <dsp:spPr>
        <a:xfrm>
          <a:off x="552" y="2389193"/>
          <a:ext cx="2405992" cy="145583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l-GR" sz="1400" kern="1200" dirty="0" smtClean="0"/>
            <a:t>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endParaRPr lang="el-GR" sz="1400" kern="1200" dirty="0"/>
        </a:p>
      </dsp:txBody>
      <dsp:txXfrm>
        <a:off x="552" y="2389193"/>
        <a:ext cx="2405992" cy="1455830"/>
      </dsp:txXfrm>
    </dsp:sp>
    <dsp:sp modelId="{B423F02C-3BE8-4FEB-A540-17CAD16A74DB}">
      <dsp:nvSpPr>
        <dsp:cNvPr id="0" name=""/>
        <dsp:cNvSpPr/>
      </dsp:nvSpPr>
      <dsp:spPr>
        <a:xfrm>
          <a:off x="2911803" y="2389193"/>
          <a:ext cx="2405992" cy="145583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l-GR" sz="1400" kern="1200" dirty="0" smtClean="0"/>
            <a:t> η διαφορά στο ύψος μπορεί να χρησιμεύσει σαν πίεση σε ένα υγρό όταν μιλάμε για ένα υδραγωγείο ή για έναν ιατρικό ορό. </a:t>
          </a:r>
          <a:endParaRPr lang="el-GR" sz="1400" kern="1200" dirty="0"/>
        </a:p>
      </dsp:txBody>
      <dsp:txXfrm>
        <a:off x="2911803" y="2389193"/>
        <a:ext cx="2405992" cy="1455830"/>
      </dsp:txXfrm>
    </dsp:sp>
    <dsp:sp modelId="{600AC73F-A744-497C-B82C-1614086C5E97}">
      <dsp:nvSpPr>
        <dsp:cNvPr id="0" name=""/>
        <dsp:cNvSpPr/>
      </dsp:nvSpPr>
      <dsp:spPr>
        <a:xfrm>
          <a:off x="5823054" y="2389193"/>
          <a:ext cx="2405992" cy="145583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l-GR" sz="1400" kern="1200" dirty="0" smtClean="0"/>
            <a:t>Η σωστή λειτουργία ενός μεγάλου αριθμού μηχανών, συσκευών και συστημάτων εξαρτάται με κάποιο τρόπο από τη βαρύτητα.</a:t>
          </a:r>
          <a:endParaRPr lang="el-GR" sz="1400" kern="1200" dirty="0"/>
        </a:p>
      </dsp:txBody>
      <dsp:txXfrm>
        <a:off x="5823054" y="2389193"/>
        <a:ext cx="2405992" cy="145583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BBD219-947A-4045-8EAF-15D60A2B0FDD}"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07FB2D-9B57-46BD-A122-CD25411F2B52}" type="slidenum">
              <a:rPr lang="el-GR" smtClean="0"/>
              <a:t>‹#›</a:t>
            </a:fld>
            <a:endParaRPr lang="el-GR"/>
          </a:p>
        </p:txBody>
      </p:sp>
    </p:spTree>
    <p:extLst>
      <p:ext uri="{BB962C8B-B14F-4D97-AF65-F5344CB8AC3E}">
        <p14:creationId xmlns:p14="http://schemas.microsoft.com/office/powerpoint/2010/main" val="467348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hasCustomPrompt="1"/>
          </p:nvPr>
        </p:nvSpPr>
        <p:spPr>
          <a:xfrm>
            <a:off x="0" y="27620"/>
            <a:ext cx="6282104" cy="484126"/>
          </a:xfrm>
        </p:spPr>
        <p:txBody>
          <a:bodyPr/>
          <a:lstStyle>
            <a:lvl1pPr>
              <a:defRPr sz="900"/>
            </a:lvl1pPr>
            <a:lvl5pPr>
              <a:defRPr/>
            </a:lvl5pPr>
          </a:lstStyle>
          <a:p>
            <a:pPr marL="1828800" marR="0" lvl="4" indent="0" defTabSz="914400" rtl="0" eaLnBrk="1" fontAlgn="auto" latinLnBrk="0" hangingPunct="1">
              <a:lnSpc>
                <a:spcPct val="100000"/>
              </a:lnSpc>
              <a:spcBef>
                <a:spcPts val="0"/>
              </a:spcBef>
              <a:spcAft>
                <a:spcPts val="0"/>
              </a:spcAft>
              <a:tabLst/>
              <a:defRPr/>
            </a:pPr>
            <a:r>
              <a:rPr kumimoji="0" lang="el-GR" sz="1200" b="0" i="0" u="none" strike="noStrike" kern="1200" cap="none" spc="0" normalizeH="0" baseline="0" noProof="0" dirty="0" smtClean="0">
                <a:ln>
                  <a:noFill/>
                </a:ln>
                <a:solidFill>
                  <a:prstClr val="white"/>
                </a:solidFill>
                <a:effectLst/>
                <a:uLnTx/>
                <a:uFillTx/>
                <a:latin typeface="Calibri"/>
                <a:ea typeface="+mn-ea"/>
                <a:cs typeface="+mn-cs"/>
              </a:rPr>
              <a:t>ΠΑΙΔΑΓΩΓΙΚΟ ΤΜΗΜΑ ΔΗΜΟΤΙΚΗΣ ΕΚΠΑΙΔΕΥΣΗΣ</a:t>
            </a:r>
            <a:r>
              <a:rPr lang="el-GR" dirty="0" smtClean="0"/>
              <a:t>τίτλου</a:t>
            </a:r>
            <a:endParaRPr lang="el-GR" dirty="0"/>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88D02E0B-36CA-4BE4-85A6-67A97D18887A}" type="datetime1">
              <a:rPr lang="el-GR" smtClean="0"/>
              <a:t>23/4/2018</a:t>
            </a:fld>
            <a:endParaRPr lang="el-GR"/>
          </a:p>
        </p:txBody>
      </p:sp>
      <p:sp>
        <p:nvSpPr>
          <p:cNvPr id="5" name="Θέση υποσέλιδου 4"/>
          <p:cNvSpPr>
            <a:spLocks noGrp="1"/>
          </p:cNvSpPr>
          <p:nvPr>
            <p:ph type="ftr" sz="quarter" idx="11"/>
          </p:nvPr>
        </p:nvSpPr>
        <p:spPr>
          <a:xfrm>
            <a:off x="1187624" y="6381328"/>
            <a:ext cx="1440160" cy="365125"/>
          </a:xfrm>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12CFFF4A-5BB0-4247-AB12-AA9B01AA4C8B}" type="slidenum">
              <a:rPr lang="el-GR" smtClean="0"/>
              <a:t>‹#›</a:t>
            </a:fld>
            <a:endParaRPr lang="el-GR"/>
          </a:p>
        </p:txBody>
      </p:sp>
      <p:pic>
        <p:nvPicPr>
          <p:cNvPr id="7" name="Εικόνα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619672" cy="764704"/>
          </a:xfrm>
          <a:prstGeom prst="rect">
            <a:avLst/>
          </a:prstGeom>
        </p:spPr>
      </p:pic>
    </p:spTree>
    <p:extLst>
      <p:ext uri="{BB962C8B-B14F-4D97-AF65-F5344CB8AC3E}">
        <p14:creationId xmlns:p14="http://schemas.microsoft.com/office/powerpoint/2010/main" val="12953513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D211B49D-C667-4DE0-BEAA-E3228419A6EE}"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12CFFF4A-5BB0-4247-AB12-AA9B01AA4C8B}" type="slidenum">
              <a:rPr lang="el-GR" smtClean="0"/>
              <a:t>‹#›</a:t>
            </a:fld>
            <a:endParaRPr lang="el-GR"/>
          </a:p>
        </p:txBody>
      </p:sp>
    </p:spTree>
    <p:extLst>
      <p:ext uri="{BB962C8B-B14F-4D97-AF65-F5344CB8AC3E}">
        <p14:creationId xmlns:p14="http://schemas.microsoft.com/office/powerpoint/2010/main" val="5578333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37072815-9793-44B4-A273-A7ED72258F71}"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12CFFF4A-5BB0-4247-AB12-AA9B01AA4C8B}" type="slidenum">
              <a:rPr lang="el-GR" smtClean="0"/>
              <a:t>‹#›</a:t>
            </a:fld>
            <a:endParaRPr lang="el-GR"/>
          </a:p>
        </p:txBody>
      </p:sp>
    </p:spTree>
    <p:extLst>
      <p:ext uri="{BB962C8B-B14F-4D97-AF65-F5344CB8AC3E}">
        <p14:creationId xmlns:p14="http://schemas.microsoft.com/office/powerpoint/2010/main" val="2143363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E43395E6-FFD3-43EC-9E83-1EB7A8BFDF28}"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12CFFF4A-5BB0-4247-AB12-AA9B01AA4C8B}" type="slidenum">
              <a:rPr lang="el-GR" smtClean="0"/>
              <a:t>‹#›</a:t>
            </a:fld>
            <a:endParaRPr lang="el-GR"/>
          </a:p>
        </p:txBody>
      </p:sp>
      <p:pic>
        <p:nvPicPr>
          <p:cNvPr id="7" name="Εικόνα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619672" cy="764704"/>
          </a:xfrm>
          <a:prstGeom prst="rect">
            <a:avLst/>
          </a:prstGeom>
        </p:spPr>
      </p:pic>
    </p:spTree>
    <p:extLst>
      <p:ext uri="{BB962C8B-B14F-4D97-AF65-F5344CB8AC3E}">
        <p14:creationId xmlns:p14="http://schemas.microsoft.com/office/powerpoint/2010/main" val="40582482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BB6E4289-A328-4A70-897A-4A7CC00EC1CB}"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12CFFF4A-5BB0-4247-AB12-AA9B01AA4C8B}" type="slidenum">
              <a:rPr lang="el-GR" smtClean="0"/>
              <a:t>‹#›</a:t>
            </a:fld>
            <a:endParaRPr lang="el-GR"/>
          </a:p>
        </p:txBody>
      </p:sp>
    </p:spTree>
    <p:extLst>
      <p:ext uri="{BB962C8B-B14F-4D97-AF65-F5344CB8AC3E}">
        <p14:creationId xmlns:p14="http://schemas.microsoft.com/office/powerpoint/2010/main" val="38793976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DF2AAEDE-0D5F-49B2-93DF-61570BE7694A}"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12CFFF4A-5BB0-4247-AB12-AA9B01AA4C8B}" type="slidenum">
              <a:rPr lang="el-GR" smtClean="0"/>
              <a:t>‹#›</a:t>
            </a:fld>
            <a:endParaRPr lang="el-GR"/>
          </a:p>
        </p:txBody>
      </p:sp>
    </p:spTree>
    <p:extLst>
      <p:ext uri="{BB962C8B-B14F-4D97-AF65-F5344CB8AC3E}">
        <p14:creationId xmlns:p14="http://schemas.microsoft.com/office/powerpoint/2010/main" val="376298344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AF9C82F1-3E76-46B8-9A87-EB40F52F00D9}" type="datetime1">
              <a:rPr lang="el-GR" smtClean="0"/>
              <a:t>23/4/2018</a:t>
            </a:fld>
            <a:endParaRPr lang="el-GR"/>
          </a:p>
        </p:txBody>
      </p:sp>
      <p:sp>
        <p:nvSpPr>
          <p:cNvPr id="8" name="Θέση υποσέλιδου 7"/>
          <p:cNvSpPr>
            <a:spLocks noGrp="1"/>
          </p:cNvSpPr>
          <p:nvPr>
            <p:ph type="ftr" sz="quarter" idx="11"/>
          </p:nvPr>
        </p:nvSpPr>
        <p:spPr/>
        <p:txBody>
          <a:bodyPr/>
          <a:lstStyle/>
          <a:p>
            <a:r>
              <a:rPr lang="el-GR" smtClean="0"/>
              <a:t>Η βαρύτητα</a:t>
            </a:r>
            <a:endParaRPr lang="el-GR"/>
          </a:p>
        </p:txBody>
      </p:sp>
      <p:sp>
        <p:nvSpPr>
          <p:cNvPr id="9" name="Θέση αριθμού διαφάνειας 8"/>
          <p:cNvSpPr>
            <a:spLocks noGrp="1"/>
          </p:cNvSpPr>
          <p:nvPr>
            <p:ph type="sldNum" sz="quarter" idx="12"/>
          </p:nvPr>
        </p:nvSpPr>
        <p:spPr/>
        <p:txBody>
          <a:bodyPr/>
          <a:lstStyle/>
          <a:p>
            <a:fld id="{12CFFF4A-5BB0-4247-AB12-AA9B01AA4C8B}" type="slidenum">
              <a:rPr lang="el-GR" smtClean="0"/>
              <a:t>‹#›</a:t>
            </a:fld>
            <a:endParaRPr lang="el-GR"/>
          </a:p>
        </p:txBody>
      </p:sp>
    </p:spTree>
    <p:extLst>
      <p:ext uri="{BB962C8B-B14F-4D97-AF65-F5344CB8AC3E}">
        <p14:creationId xmlns:p14="http://schemas.microsoft.com/office/powerpoint/2010/main" val="175900772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56D25645-F4BC-41CE-B612-D97293090274}" type="datetime1">
              <a:rPr lang="el-GR" smtClean="0"/>
              <a:t>23/4/2018</a:t>
            </a:fld>
            <a:endParaRPr lang="el-G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12CFFF4A-5BB0-4247-AB12-AA9B01AA4C8B}" type="slidenum">
              <a:rPr lang="el-GR" smtClean="0"/>
              <a:t>‹#›</a:t>
            </a:fld>
            <a:endParaRPr lang="el-GR"/>
          </a:p>
        </p:txBody>
      </p:sp>
    </p:spTree>
    <p:extLst>
      <p:ext uri="{BB962C8B-B14F-4D97-AF65-F5344CB8AC3E}">
        <p14:creationId xmlns:p14="http://schemas.microsoft.com/office/powerpoint/2010/main" val="2204094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F9893950-D90A-40B0-B174-C645F32DD24D}" type="datetime1">
              <a:rPr lang="el-GR" smtClean="0"/>
              <a:t>23/4/2018</a:t>
            </a:fld>
            <a:endParaRPr lang="el-GR"/>
          </a:p>
        </p:txBody>
      </p:sp>
      <p:sp>
        <p:nvSpPr>
          <p:cNvPr id="3" name="Θέση υποσέλιδου 2"/>
          <p:cNvSpPr>
            <a:spLocks noGrp="1"/>
          </p:cNvSpPr>
          <p:nvPr>
            <p:ph type="ftr" sz="quarter" idx="11"/>
          </p:nvPr>
        </p:nvSpPr>
        <p:spPr/>
        <p:txBody>
          <a:bodyPr/>
          <a:lstStyle/>
          <a:p>
            <a:r>
              <a:rPr lang="el-GR" smtClean="0"/>
              <a:t>Η βαρύτητα</a:t>
            </a:r>
            <a:endParaRPr lang="el-GR"/>
          </a:p>
        </p:txBody>
      </p:sp>
      <p:sp>
        <p:nvSpPr>
          <p:cNvPr id="4" name="Θέση αριθμού διαφάνειας 3"/>
          <p:cNvSpPr>
            <a:spLocks noGrp="1"/>
          </p:cNvSpPr>
          <p:nvPr>
            <p:ph type="sldNum" sz="quarter" idx="12"/>
          </p:nvPr>
        </p:nvSpPr>
        <p:spPr/>
        <p:txBody>
          <a:bodyPr/>
          <a:lstStyle/>
          <a:p>
            <a:fld id="{12CFFF4A-5BB0-4247-AB12-AA9B01AA4C8B}" type="slidenum">
              <a:rPr lang="el-GR" smtClean="0"/>
              <a:t>‹#›</a:t>
            </a:fld>
            <a:endParaRPr lang="el-GR"/>
          </a:p>
        </p:txBody>
      </p:sp>
    </p:spTree>
    <p:extLst>
      <p:ext uri="{BB962C8B-B14F-4D97-AF65-F5344CB8AC3E}">
        <p14:creationId xmlns:p14="http://schemas.microsoft.com/office/powerpoint/2010/main" val="413005524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2C75363D-143E-4F6E-BBB0-30DCCB04BAED}"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12CFFF4A-5BB0-4247-AB12-AA9B01AA4C8B}" type="slidenum">
              <a:rPr lang="el-GR" smtClean="0"/>
              <a:t>‹#›</a:t>
            </a:fld>
            <a:endParaRPr lang="el-GR"/>
          </a:p>
        </p:txBody>
      </p:sp>
    </p:spTree>
    <p:extLst>
      <p:ext uri="{BB962C8B-B14F-4D97-AF65-F5344CB8AC3E}">
        <p14:creationId xmlns:p14="http://schemas.microsoft.com/office/powerpoint/2010/main" val="2151139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F6CD8245-F49D-4FE9-8AE2-6C3E603DE58B}"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12CFFF4A-5BB0-4247-AB12-AA9B01AA4C8B}" type="slidenum">
              <a:rPr lang="el-GR" smtClean="0"/>
              <a:t>‹#›</a:t>
            </a:fld>
            <a:endParaRPr lang="el-GR"/>
          </a:p>
        </p:txBody>
      </p:sp>
    </p:spTree>
    <p:extLst>
      <p:ext uri="{BB962C8B-B14F-4D97-AF65-F5344CB8AC3E}">
        <p14:creationId xmlns:p14="http://schemas.microsoft.com/office/powerpoint/2010/main" val="1626444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4A1880-0DFB-4F68-A4DE-DA13D7FD5754}" type="datetime1">
              <a:rPr lang="el-GR" smtClean="0"/>
              <a:t>23/4/2018</a:t>
            </a:fld>
            <a:endParaRPr lang="el-GR"/>
          </a:p>
        </p:txBody>
      </p:sp>
      <p:sp>
        <p:nvSpPr>
          <p:cNvPr id="5" name="Θέση υποσέλιδου 4"/>
          <p:cNvSpPr>
            <a:spLocks noGrp="1"/>
          </p:cNvSpPr>
          <p:nvPr>
            <p:ph type="ftr" sz="quarter" idx="3"/>
          </p:nvPr>
        </p:nvSpPr>
        <p:spPr>
          <a:xfrm>
            <a:off x="1188966" y="6453336"/>
            <a:ext cx="1952086"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CFFF4A-5BB0-4247-AB12-AA9B01AA4C8B}" type="slidenum">
              <a:rPr lang="el-GR" smtClean="0"/>
              <a:t>‹#›</a:t>
            </a:fld>
            <a:endParaRPr lang="el-GR"/>
          </a:p>
        </p:txBody>
      </p:sp>
      <p:sp>
        <p:nvSpPr>
          <p:cNvPr id="7" name="Ορθογώνιο 6"/>
          <p:cNvSpPr/>
          <p:nvPr userDrawn="1"/>
        </p:nvSpPr>
        <p:spPr>
          <a:xfrm>
            <a:off x="0" y="0"/>
            <a:ext cx="9144000" cy="134076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pic>
        <p:nvPicPr>
          <p:cNvPr id="8" name="Εικόνα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619672" cy="764704"/>
          </a:xfrm>
          <a:prstGeom prst="rect">
            <a:avLst/>
          </a:prstGeom>
        </p:spPr>
      </p:pic>
      <p:sp>
        <p:nvSpPr>
          <p:cNvPr id="9" name="Τίτλος 1"/>
          <p:cNvSpPr txBox="1">
            <a:spLocks/>
          </p:cNvSpPr>
          <p:nvPr userDrawn="1"/>
        </p:nvSpPr>
        <p:spPr>
          <a:xfrm>
            <a:off x="0" y="27620"/>
            <a:ext cx="6282104" cy="484126"/>
          </a:xfrm>
          <a:prstGeom prst="rect">
            <a:avLst/>
          </a:prstGeom>
        </p:spPr>
        <p:txBody>
          <a:bodyPr/>
          <a:lstStyle>
            <a:lvl1pPr algn="ctr" defTabSz="914400" rtl="0" eaLnBrk="1" latinLnBrk="0" hangingPunct="1">
              <a:spcBef>
                <a:spcPct val="0"/>
              </a:spcBef>
              <a:buNone/>
              <a:defRPr sz="900" kern="1200">
                <a:solidFill>
                  <a:schemeClr val="tx1"/>
                </a:solidFill>
                <a:latin typeface="+mj-lt"/>
                <a:ea typeface="+mj-ea"/>
                <a:cs typeface="+mj-cs"/>
              </a:defRPr>
            </a:lvl1pPr>
            <a:lvl5pPr>
              <a:defRPr/>
            </a:lvl5pPr>
          </a:lstStyle>
          <a:p>
            <a:pPr marL="1828800" lvl="4" rtl="0"/>
            <a:r>
              <a:rPr lang="el-GR" sz="1200" kern="1200" smtClean="0">
                <a:solidFill>
                  <a:prstClr val="white"/>
                </a:solidFill>
                <a:latin typeface="Calibri"/>
                <a:ea typeface="+mn-ea"/>
                <a:cs typeface="+mn-cs"/>
              </a:rPr>
              <a:t>ΠΑΙΔΑΓΩΓΙΚΟ ΤΜΗΜΑ ΔΗΜΟΤΙΚΗΣ ΕΚΠΑΙΔΕΥΣΗΣ</a:t>
            </a:r>
            <a:r>
              <a:rPr lang="el-GR" kern="0" smtClean="0">
                <a:solidFill>
                  <a:sysClr val="windowText" lastClr="000000"/>
                </a:solidFill>
              </a:rPr>
              <a:t>τίτλου</a:t>
            </a:r>
            <a:endParaRPr lang="el-GR" kern="0" dirty="0">
              <a:solidFill>
                <a:sysClr val="windowText" lastClr="000000"/>
              </a:solidFill>
            </a:endParaRPr>
          </a:p>
        </p:txBody>
      </p:sp>
      <p:pic>
        <p:nvPicPr>
          <p:cNvPr id="10" name="Εικόνα 9"/>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5505428"/>
            <a:ext cx="1187624" cy="1352572"/>
          </a:xfrm>
          <a:prstGeom prst="rect">
            <a:avLst/>
          </a:prstGeom>
        </p:spPr>
      </p:pic>
    </p:spTree>
    <p:extLst>
      <p:ext uri="{BB962C8B-B14F-4D97-AF65-F5344CB8AC3E}">
        <p14:creationId xmlns:p14="http://schemas.microsoft.com/office/powerpoint/2010/main" val="12784295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44625"/>
            <a:ext cx="7772400" cy="1224135"/>
          </a:xfrm>
        </p:spPr>
        <p:txBody>
          <a:bodyPr/>
          <a:lstStyle/>
          <a:p>
            <a:endParaRPr lang="el-GR" dirty="0"/>
          </a:p>
        </p:txBody>
      </p:sp>
      <p:sp>
        <p:nvSpPr>
          <p:cNvPr id="3" name="Υπότιτλος 2"/>
          <p:cNvSpPr>
            <a:spLocks noGrp="1"/>
          </p:cNvSpPr>
          <p:nvPr>
            <p:ph type="subTitle" idx="1"/>
          </p:nvPr>
        </p:nvSpPr>
        <p:spPr>
          <a:xfrm>
            <a:off x="1187624" y="2204864"/>
            <a:ext cx="6584776" cy="2376264"/>
          </a:xfrm>
        </p:spPr>
        <p:txBody>
          <a:bodyPr/>
          <a:lstStyle/>
          <a:p>
            <a:r>
              <a:rPr lang="el-GR" sz="4000" b="1" i="1" dirty="0" smtClean="0">
                <a:solidFill>
                  <a:schemeClr val="tx1"/>
                </a:solidFill>
              </a:rPr>
              <a:t>ΤΡΑΓΙΑΝΟΥ ΔΑΜΙΑΝΟΣ</a:t>
            </a:r>
          </a:p>
          <a:p>
            <a:r>
              <a:rPr lang="el-GR" sz="4000" b="1" i="1" dirty="0" smtClean="0">
                <a:solidFill>
                  <a:schemeClr val="tx1"/>
                </a:solidFill>
              </a:rPr>
              <a:t>Α.Ε.Μ </a:t>
            </a:r>
            <a:r>
              <a:rPr lang="en-US" sz="4000" b="1" i="1" dirty="0" smtClean="0">
                <a:solidFill>
                  <a:schemeClr val="tx1"/>
                </a:solidFill>
              </a:rPr>
              <a:t>:</a:t>
            </a:r>
            <a:r>
              <a:rPr lang="el-GR" sz="4000" b="1" i="1" dirty="0" smtClean="0">
                <a:solidFill>
                  <a:schemeClr val="tx1"/>
                </a:solidFill>
              </a:rPr>
              <a:t> 4530</a:t>
            </a:r>
            <a:endParaRPr lang="el-GR" sz="4000" b="1" i="1" dirty="0">
              <a:solidFill>
                <a:schemeClr val="tx1"/>
              </a:solidFill>
            </a:endParaRPr>
          </a:p>
        </p:txBody>
      </p:sp>
      <p:sp>
        <p:nvSpPr>
          <p:cNvPr id="4" name="Ορθογώνιο 3"/>
          <p:cNvSpPr/>
          <p:nvPr/>
        </p:nvSpPr>
        <p:spPr>
          <a:xfrm>
            <a:off x="-26704" y="0"/>
            <a:ext cx="9324528" cy="134076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4"/>
            <a:r>
              <a:rPr lang="el-GR" sz="1200" dirty="0" smtClean="0"/>
              <a:t>ΠΑΙΔΑΓΩΓΙΚΟ ΤΜΗΜΑ ΔΗΜΟΤΙΚΗΣ ΕΚΠΑΙΔΕΥΣΗ    </a:t>
            </a:r>
          </a:p>
          <a:p>
            <a:pPr lvl="4"/>
            <a:r>
              <a:rPr lang="el-GR" sz="1200" dirty="0" smtClean="0"/>
              <a:t> </a:t>
            </a:r>
            <a:r>
              <a:rPr lang="el-GR" sz="2800" dirty="0" smtClean="0"/>
              <a:t>ΠΛΗΡΟΦΟΡΙΚΗ</a:t>
            </a:r>
            <a:r>
              <a:rPr lang="el-GR" sz="4400" dirty="0"/>
              <a:t> </a:t>
            </a:r>
            <a:r>
              <a:rPr lang="el-GR" sz="2800" dirty="0" smtClean="0"/>
              <a:t>ΚΑΙ ΝΕΕΣ ΤΕΧΝΟΛΟΓΙΕΣ ΣΤΗΝ ΕΚΠΑΙΔΕΥΣΗ</a:t>
            </a:r>
            <a:endParaRPr lang="el-GR" sz="2800" dirty="0"/>
          </a:p>
        </p:txBody>
      </p:sp>
      <p:pic>
        <p:nvPicPr>
          <p:cNvPr id="5" name="Εικόνα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704" y="0"/>
            <a:ext cx="1646376" cy="764704"/>
          </a:xfrm>
          <a:prstGeom prst="rect">
            <a:avLst/>
          </a:prstGeom>
        </p:spPr>
      </p:pic>
      <p:pic>
        <p:nvPicPr>
          <p:cNvPr id="6" name="Εικόνα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505428"/>
            <a:ext cx="1187624" cy="1352572"/>
          </a:xfrm>
          <a:prstGeom prst="rect">
            <a:avLst/>
          </a:prstGeom>
        </p:spPr>
      </p:pic>
      <p:sp>
        <p:nvSpPr>
          <p:cNvPr id="7" name="Θέση υποσέλιδου 6"/>
          <p:cNvSpPr>
            <a:spLocks noGrp="1"/>
          </p:cNvSpPr>
          <p:nvPr>
            <p:ph type="ftr" sz="quarter" idx="11"/>
          </p:nvPr>
        </p:nvSpPr>
        <p:spPr/>
        <p:txBody>
          <a:bodyPr/>
          <a:lstStyle/>
          <a:p>
            <a:r>
              <a:rPr lang="el-GR" smtClean="0"/>
              <a:t>Η βαρύτητα</a:t>
            </a:r>
            <a:endParaRPr lang="el-GR"/>
          </a:p>
        </p:txBody>
      </p:sp>
      <p:sp>
        <p:nvSpPr>
          <p:cNvPr id="8" name="Θέση αριθμού διαφάνειας 7"/>
          <p:cNvSpPr>
            <a:spLocks noGrp="1"/>
          </p:cNvSpPr>
          <p:nvPr>
            <p:ph type="sldNum" sz="quarter" idx="12"/>
          </p:nvPr>
        </p:nvSpPr>
        <p:spPr/>
        <p:txBody>
          <a:bodyPr/>
          <a:lstStyle/>
          <a:p>
            <a:fld id="{12CFFF4A-5BB0-4247-AB12-AA9B01AA4C8B}" type="slidenum">
              <a:rPr lang="el-GR" smtClean="0"/>
              <a:t>1</a:t>
            </a:fld>
            <a:endParaRPr lang="el-GR"/>
          </a:p>
        </p:txBody>
      </p:sp>
    </p:spTree>
    <p:extLst>
      <p:ext uri="{BB962C8B-B14F-4D97-AF65-F5344CB8AC3E}">
        <p14:creationId xmlns:p14="http://schemas.microsoft.com/office/powerpoint/2010/main" val="34380096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63688" y="332656"/>
            <a:ext cx="7139136" cy="936104"/>
          </a:xfrm>
        </p:spPr>
        <p:txBody>
          <a:bodyPr/>
          <a:lstStyle/>
          <a:p>
            <a:r>
              <a:rPr lang="el-GR" b="1" i="1" dirty="0" smtClean="0">
                <a:solidFill>
                  <a:schemeClr val="bg1"/>
                </a:solidFill>
              </a:rPr>
              <a:t>Η ΒΑΡΥΤΗΤΑ </a:t>
            </a:r>
            <a:r>
              <a:rPr lang="en-US" b="1" i="1" dirty="0" smtClean="0">
                <a:solidFill>
                  <a:schemeClr val="bg1"/>
                </a:solidFill>
              </a:rPr>
              <a:t>:</a:t>
            </a:r>
            <a:endParaRPr lang="el-GR" b="1" i="1" dirty="0">
              <a:solidFill>
                <a:schemeClr val="bg1"/>
              </a:solidFill>
            </a:endParaRPr>
          </a:p>
        </p:txBody>
      </p:sp>
      <p:sp>
        <p:nvSpPr>
          <p:cNvPr id="3" name="Θέση περιεχομένου 2"/>
          <p:cNvSpPr>
            <a:spLocks noGrp="1"/>
          </p:cNvSpPr>
          <p:nvPr>
            <p:ph idx="1"/>
          </p:nvPr>
        </p:nvSpPr>
        <p:spPr>
          <a:xfrm>
            <a:off x="467544" y="1412776"/>
            <a:ext cx="8229600" cy="4205064"/>
          </a:xfrm>
        </p:spPr>
        <p:txBody>
          <a:bodyPr>
            <a:normAutofit fontScale="62500" lnSpcReduction="20000"/>
          </a:bodyPr>
          <a:lstStyle/>
          <a:p>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endParaRPr lang="el-GR" dirty="0" smtClean="0"/>
          </a:p>
          <a:p>
            <a:r>
              <a:rPr lang="el-GR" dirty="0" smtClean="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endParaRPr lang="el-GR" dirty="0"/>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12CFFF4A-5BB0-4247-AB12-AA9B01AA4C8B}" type="slidenum">
              <a:rPr lang="el-GR" smtClean="0"/>
              <a:t>2</a:t>
            </a:fld>
            <a:endParaRPr lang="el-GR"/>
          </a:p>
        </p:txBody>
      </p:sp>
    </p:spTree>
    <p:extLst>
      <p:ext uri="{BB962C8B-B14F-4D97-AF65-F5344CB8AC3E}">
        <p14:creationId xmlns:p14="http://schemas.microsoft.com/office/powerpoint/2010/main" val="13259214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332656"/>
            <a:ext cx="8229600" cy="1296144"/>
          </a:xfrm>
        </p:spPr>
        <p:txBody>
          <a:bodyPr>
            <a:normAutofit fontScale="90000"/>
          </a:bodyPr>
          <a:lstStyle/>
          <a:p>
            <a:r>
              <a:rPr lang="el-GR" b="1" i="1" dirty="0" smtClean="0">
                <a:solidFill>
                  <a:schemeClr val="bg1"/>
                </a:solidFill>
              </a:rPr>
              <a:t>ΠΟΙΟΣ ΑΝΑΚΑΛΥΨΕ ΤΗΝ ΒΑΡΥΤΗΤΑ</a:t>
            </a:r>
            <a:r>
              <a:rPr lang="en-US" b="1" i="1" dirty="0" smtClean="0">
                <a:solidFill>
                  <a:schemeClr val="bg1"/>
                </a:solidFill>
              </a:rPr>
              <a:t>:</a:t>
            </a:r>
            <a:endParaRPr lang="el-GR" b="1" i="1" dirty="0">
              <a:solidFill>
                <a:schemeClr val="bg1"/>
              </a:solidFill>
            </a:endParaRPr>
          </a:p>
        </p:txBody>
      </p:sp>
      <p:sp>
        <p:nvSpPr>
          <p:cNvPr id="3" name="Θέση περιεχομένου 2"/>
          <p:cNvSpPr>
            <a:spLocks noGrp="1"/>
          </p:cNvSpPr>
          <p:nvPr>
            <p:ph idx="1"/>
          </p:nvPr>
        </p:nvSpPr>
        <p:spPr>
          <a:xfrm>
            <a:off x="457200" y="1600200"/>
            <a:ext cx="8229600" cy="4133056"/>
          </a:xfrm>
        </p:spPr>
        <p:txBody>
          <a:bodyPr>
            <a:normAutofit fontScale="70000" lnSpcReduction="20000"/>
          </a:bodyPr>
          <a:lstStyle/>
          <a:p>
            <a:r>
              <a:rPr lang="el-GR" dirty="0" smtClean="0"/>
              <a:t> </a:t>
            </a:r>
            <a:r>
              <a:rPr lang="el-GR" dirty="0"/>
              <a:t>Τ</a:t>
            </a:r>
            <a:r>
              <a:rPr lang="el-GR" dirty="0" smtClean="0"/>
              <a:t>ο 1687 ο Άγγλος μαθηματικός Σερ Ισαάκ Νεύτων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l-GR" dirty="0"/>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12CFFF4A-5BB0-4247-AB12-AA9B01AA4C8B}" type="slidenum">
              <a:rPr lang="el-GR" smtClean="0"/>
              <a:t>3</a:t>
            </a:fld>
            <a:endParaRPr lang="el-GR"/>
          </a:p>
        </p:txBody>
      </p:sp>
    </p:spTree>
    <p:extLst>
      <p:ext uri="{BB962C8B-B14F-4D97-AF65-F5344CB8AC3E}">
        <p14:creationId xmlns:p14="http://schemas.microsoft.com/office/powerpoint/2010/main" val="28150127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i="1" dirty="0" smtClean="0">
                <a:solidFill>
                  <a:schemeClr val="bg1"/>
                </a:solidFill>
              </a:rPr>
              <a:t>ΠΩΣ ΜΑΣ ΕΠΗΡΕΑΖΕΙ </a:t>
            </a:r>
            <a:r>
              <a:rPr lang="en-US" b="1" i="1" dirty="0" smtClean="0">
                <a:solidFill>
                  <a:schemeClr val="bg1"/>
                </a:solidFill>
              </a:rPr>
              <a:t>:</a:t>
            </a:r>
            <a:endParaRPr lang="el-GR" b="1" i="1" dirty="0">
              <a:solidFill>
                <a:schemeClr val="bg1"/>
              </a:solidFill>
            </a:endParaRPr>
          </a:p>
        </p:txBody>
      </p:sp>
      <p:graphicFrame>
        <p:nvGraphicFramePr>
          <p:cNvPr id="5" name="Θέση περιεχομένου 4"/>
          <p:cNvGraphicFramePr>
            <a:graphicFrameLocks noGrp="1"/>
          </p:cNvGraphicFramePr>
          <p:nvPr>
            <p:ph idx="1"/>
            <p:extLst>
              <p:ext uri="{D42A27DB-BD31-4B8C-83A1-F6EECF244321}">
                <p14:modId xmlns:p14="http://schemas.microsoft.com/office/powerpoint/2010/main" val="6079662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12CFFF4A-5BB0-4247-AB12-AA9B01AA4C8B}" type="slidenum">
              <a:rPr lang="el-GR" smtClean="0"/>
              <a:t>4</a:t>
            </a:fld>
            <a:endParaRPr lang="el-GR"/>
          </a:p>
        </p:txBody>
      </p:sp>
    </p:spTree>
    <p:extLst>
      <p:ext uri="{BB962C8B-B14F-4D97-AF65-F5344CB8AC3E}">
        <p14:creationId xmlns:p14="http://schemas.microsoft.com/office/powerpoint/2010/main" val="3461355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395536" y="260648"/>
            <a:ext cx="8229600" cy="1498178"/>
          </a:xfrm>
        </p:spPr>
        <p:txBody>
          <a:bodyPr/>
          <a:lstStyle/>
          <a:p>
            <a:r>
              <a:rPr lang="el-GR" b="1" i="1" dirty="0" smtClean="0">
                <a:solidFill>
                  <a:schemeClr val="bg1"/>
                </a:solidFill>
              </a:rPr>
              <a:t>Η ΒΑΡΥΤΗΤΑ ΣΤΗΝ ΣΕΛΗΝΗ</a:t>
            </a:r>
            <a:r>
              <a:rPr lang="en-US" b="1" i="1" dirty="0" smtClean="0">
                <a:solidFill>
                  <a:schemeClr val="bg1"/>
                </a:solidFill>
              </a:rPr>
              <a:t> :</a:t>
            </a:r>
            <a:endParaRPr lang="el-GR" b="1" i="1" dirty="0">
              <a:solidFill>
                <a:schemeClr val="bg1"/>
              </a:solidFill>
            </a:endParaRPr>
          </a:p>
        </p:txBody>
      </p:sp>
      <p:sp>
        <p:nvSpPr>
          <p:cNvPr id="3" name="Θέση περιεχομένου 2"/>
          <p:cNvSpPr>
            <a:spLocks noGrp="1"/>
          </p:cNvSpPr>
          <p:nvPr>
            <p:ph idx="1"/>
          </p:nvPr>
        </p:nvSpPr>
        <p:spPr>
          <a:xfrm>
            <a:off x="457200" y="1600201"/>
            <a:ext cx="8229600" cy="3917031"/>
          </a:xfrm>
        </p:spPr>
        <p:txBody>
          <a:bodyPr>
            <a:normAutofit lnSpcReduction="10000"/>
          </a:bodyPr>
          <a:lstStyle/>
          <a:p>
            <a:pPr marL="0" indent="0">
              <a:buNone/>
            </a:pPr>
            <a:r>
              <a:rPr lang="el-GR" dirty="0" smtClean="0"/>
              <a:t>Η Σελήνη είναι ο μοναδικός φυσικός δορυφόρος της  </a:t>
            </a:r>
            <a:r>
              <a:rPr lang="el-GR" dirty="0"/>
              <a:t>Γ</a:t>
            </a:r>
            <a:r>
              <a:rPr lang="el-GR" dirty="0" smtClean="0"/>
              <a:t>ης. Η βαρύτητα διατηρεί την Σελήνη σε τροχιά γύρω από την Γη. Στην επιφάνεια της Σελήνης, είναι περίπου 6 φορές μικρότερη από την βαρύτητα στην Γη. Η Σελήνη ασκεί </a:t>
            </a:r>
            <a:r>
              <a:rPr lang="el-GR" dirty="0" err="1" smtClean="0"/>
              <a:t>βαρυτική</a:t>
            </a:r>
            <a:r>
              <a:rPr lang="el-GR" dirty="0" smtClean="0"/>
              <a:t> επίδραση στη Γη , προκαλώντας φαινόμενα όπως οι παλίρροιες αλλά και επηρεάζοντας τον άξονα περιστροφής της. </a:t>
            </a:r>
          </a:p>
          <a:p>
            <a:pPr marL="0" indent="0">
              <a:buNone/>
            </a:pP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12CFFF4A-5BB0-4247-AB12-AA9B01AA4C8B}" type="slidenum">
              <a:rPr lang="el-GR" smtClean="0"/>
              <a:t>5</a:t>
            </a:fld>
            <a:endParaRPr lang="el-GR"/>
          </a:p>
        </p:txBody>
      </p:sp>
    </p:spTree>
    <p:extLst>
      <p:ext uri="{BB962C8B-B14F-4D97-AF65-F5344CB8AC3E}">
        <p14:creationId xmlns:p14="http://schemas.microsoft.com/office/powerpoint/2010/main" val="6310880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4638"/>
            <a:ext cx="8229600" cy="1426170"/>
          </a:xfrm>
        </p:spPr>
        <p:txBody>
          <a:bodyPr/>
          <a:lstStyle/>
          <a:p>
            <a:r>
              <a:rPr lang="el-GR" dirty="0" smtClean="0">
                <a:solidFill>
                  <a:schemeClr val="bg1"/>
                </a:solidFill>
              </a:rPr>
              <a:t>ΕΠΙΛΟΓΟΣ </a:t>
            </a:r>
            <a:r>
              <a:rPr lang="en-US" dirty="0" smtClean="0">
                <a:solidFill>
                  <a:schemeClr val="bg1"/>
                </a:solidFill>
              </a:rPr>
              <a:t>:</a:t>
            </a:r>
            <a:endParaRPr lang="el-GR" dirty="0">
              <a:solidFill>
                <a:schemeClr val="bg1"/>
              </a:solidFill>
            </a:endParaRPr>
          </a:p>
        </p:txBody>
      </p:sp>
      <p:sp>
        <p:nvSpPr>
          <p:cNvPr id="3" name="Θέση περιεχομένου 2"/>
          <p:cNvSpPr>
            <a:spLocks noGrp="1"/>
          </p:cNvSpPr>
          <p:nvPr>
            <p:ph idx="1"/>
          </p:nvPr>
        </p:nvSpPr>
        <p:spPr>
          <a:xfrm>
            <a:off x="251520" y="1844824"/>
            <a:ext cx="8229600" cy="1152128"/>
          </a:xfrm>
        </p:spPr>
        <p:txBody>
          <a:bodyPr>
            <a:normAutofit/>
          </a:bodyPr>
          <a:lstStyle/>
          <a:p>
            <a:pPr algn="ctr"/>
            <a:r>
              <a:rPr lang="el-GR" sz="6000" b="1" dirty="0" smtClean="0"/>
              <a:t>Σας Ευχαριστώ</a:t>
            </a:r>
            <a:endParaRPr lang="el-GR" sz="6000" b="1"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2996952"/>
            <a:ext cx="6120680" cy="3312368"/>
          </a:xfrm>
          <a:prstGeom prst="rect">
            <a:avLst/>
          </a:prstGeom>
        </p:spPr>
      </p:pic>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12CFFF4A-5BB0-4247-AB12-AA9B01AA4C8B}" type="slidenum">
              <a:rPr lang="el-GR" smtClean="0"/>
              <a:t>6</a:t>
            </a:fld>
            <a:endParaRPr lang="el-GR"/>
          </a:p>
        </p:txBody>
      </p:sp>
    </p:spTree>
    <p:extLst>
      <p:ext uri="{BB962C8B-B14F-4D97-AF65-F5344CB8AC3E}">
        <p14:creationId xmlns:p14="http://schemas.microsoft.com/office/powerpoint/2010/main" val="86550785"/>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497</Words>
  <Application>Microsoft Office PowerPoint</Application>
  <PresentationFormat>Προβολή στην οθόνη (4:3)</PresentationFormat>
  <Paragraphs>31</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Παρουσίαση του PowerPoint</vt:lpstr>
      <vt:lpstr>Η ΒΑΡΥΤΗΤΑ :</vt:lpstr>
      <vt:lpstr>ΠΟΙΟΣ ΑΝΑΚΑΛΥΨΕ ΤΗΝ ΒΑΡΥΤΗΤΑ:</vt:lpstr>
      <vt:lpstr>ΠΩΣ ΜΑΣ ΕΠΗΡΕΑΖΕΙ :</vt:lpstr>
      <vt:lpstr>Η ΒΑΡΥΤΗΤΑ ΣΤΗΝ ΣΕΛΗΝΗ :</vt:lpstr>
      <vt:lpstr>ΕΠΙΛΟΓΟΣ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dc:creator>
  <cp:lastModifiedBy>User</cp:lastModifiedBy>
  <cp:revision>11</cp:revision>
  <dcterms:created xsi:type="dcterms:W3CDTF">2018-04-23T12:02:00Z</dcterms:created>
  <dcterms:modified xsi:type="dcterms:W3CDTF">2018-04-23T13:31:31Z</dcterms:modified>
</cp:coreProperties>
</file>